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9"/>
  </p:notesMasterIdLst>
  <p:handoutMasterIdLst>
    <p:handoutMasterId r:id="rId60"/>
  </p:handoutMasterIdLst>
  <p:sldIdLst>
    <p:sldId id="256" r:id="rId3"/>
    <p:sldId id="257" r:id="rId4"/>
    <p:sldId id="258" r:id="rId5"/>
    <p:sldId id="259" r:id="rId6"/>
    <p:sldId id="284" r:id="rId7"/>
    <p:sldId id="260" r:id="rId8"/>
    <p:sldId id="261" r:id="rId9"/>
    <p:sldId id="285" r:id="rId10"/>
    <p:sldId id="286" r:id="rId11"/>
    <p:sldId id="283" r:id="rId12"/>
    <p:sldId id="262" r:id="rId13"/>
    <p:sldId id="290" r:id="rId14"/>
    <p:sldId id="264" r:id="rId15"/>
    <p:sldId id="263" r:id="rId16"/>
    <p:sldId id="265" r:id="rId17"/>
    <p:sldId id="266" r:id="rId18"/>
    <p:sldId id="291" r:id="rId19"/>
    <p:sldId id="31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13" r:id="rId33"/>
    <p:sldId id="308" r:id="rId34"/>
    <p:sldId id="309" r:id="rId35"/>
    <p:sldId id="310" r:id="rId36"/>
    <p:sldId id="311" r:id="rId37"/>
    <p:sldId id="312" r:id="rId38"/>
    <p:sldId id="292" r:id="rId39"/>
    <p:sldId id="293" r:id="rId40"/>
    <p:sldId id="281" r:id="rId41"/>
    <p:sldId id="268" r:id="rId42"/>
    <p:sldId id="269" r:id="rId43"/>
    <p:sldId id="271" r:id="rId44"/>
    <p:sldId id="270" r:id="rId45"/>
    <p:sldId id="273" r:id="rId46"/>
    <p:sldId id="272" r:id="rId47"/>
    <p:sldId id="287" r:id="rId48"/>
    <p:sldId id="282" r:id="rId49"/>
    <p:sldId id="274" r:id="rId50"/>
    <p:sldId id="275" r:id="rId51"/>
    <p:sldId id="276" r:id="rId52"/>
    <p:sldId id="277" r:id="rId53"/>
    <p:sldId id="278" r:id="rId54"/>
    <p:sldId id="279" r:id="rId55"/>
    <p:sldId id="280" r:id="rId56"/>
    <p:sldId id="288" r:id="rId57"/>
    <p:sldId id="289" r:id="rId58"/>
  </p:sldIdLst>
  <p:sldSz cx="9144000" cy="6858000" type="screen4x3"/>
  <p:notesSz cx="70104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E4012EAC-92EA-437A-B946-8B986DDB450B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718A2F04-64DE-471F-9A33-1BFB75B8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3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532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51F7CA8A-AEE8-40F9-B782-FA8ABC411D1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74750"/>
            <a:ext cx="42291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787"/>
            <a:ext cx="5608320" cy="3700463"/>
          </a:xfrm>
          <a:prstGeom prst="rect">
            <a:avLst/>
          </a:prstGeom>
        </p:spPr>
        <p:txBody>
          <a:bodyPr vert="horz" lIns="93753" tIns="46877" rIns="93753" bIns="468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6469"/>
            <a:ext cx="3037840" cy="471531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4A1FCD19-1EF1-4EBD-B2E5-232359C3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1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FCD19-1EF1-4EBD-B2E5-232359C373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B15963-7DD9-49A0-9D3D-D3CDD1E9048D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26018D-831D-4020-8355-3A975104DB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uLSFigtLK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learningmedia.org/asset/phy03_vid_energysource/?utm_source=teachersdomain_redirect/asset/phy03_vid_energysource/utm_medium=teachersdomain/asset/phy03_vid_energysource/utm_campaign=td_redirects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2004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https://youtu.be/_</a:t>
            </a:r>
            <a:r>
              <a:rPr lang="en-US" dirty="0" smtClean="0">
                <a:hlinkClick r:id="rId2"/>
              </a:rPr>
              <a:t>uLSFigtLKg</a:t>
            </a:r>
            <a:r>
              <a:rPr lang="en-US" dirty="0" smtClean="0"/>
              <a:t> energy song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4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Mechanical  energy: kinetic energy of motion</a:t>
            </a:r>
          </a:p>
          <a:p>
            <a:pPr lvl="1"/>
            <a:r>
              <a:rPr lang="en-US" sz="2800" dirty="0" smtClean="0"/>
              <a:t>For example: wind mill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311" y="3048000"/>
            <a:ext cx="214488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Thermal energy: all objects have thermal energy that increases as its temperature increase. </a:t>
            </a:r>
          </a:p>
          <a:p>
            <a:pPr lvl="1"/>
            <a:r>
              <a:rPr lang="en-US" sz="2800" dirty="0" smtClean="0"/>
              <a:t>For example: Absorbing the sunlight or other chemical reactions causing heat.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4263365"/>
            <a:ext cx="2362200" cy="237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5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Radiant energy: energy carried by light. </a:t>
            </a:r>
          </a:p>
          <a:p>
            <a:pPr lvl="1"/>
            <a:r>
              <a:rPr lang="en-US" sz="2800" dirty="0"/>
              <a:t>For example an object that absorbs light may become warmer. The object absorbs energy from the light and this energy is transformed into thermal energy(heat).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05200"/>
            <a:ext cx="3903103" cy="292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Chemical energy: energy that is stored in chemical bonds.</a:t>
            </a:r>
          </a:p>
          <a:p>
            <a:pPr lvl="1"/>
            <a:r>
              <a:rPr lang="en-US" sz="2400" dirty="0"/>
              <a:t>For example: The flame on a candle is a result of chemical energy stored in the wax/wick. </a:t>
            </a:r>
          </a:p>
          <a:p>
            <a:pPr lvl="1"/>
            <a:r>
              <a:rPr lang="en-US" sz="2400" dirty="0" smtClean="0"/>
              <a:t>Battery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785338"/>
            <a:ext cx="3856182" cy="23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Electrical energy: is energy that is carried by electrical current. </a:t>
            </a:r>
          </a:p>
          <a:p>
            <a:pPr lvl="1"/>
            <a:r>
              <a:rPr lang="en-US" sz="2400" dirty="0" smtClean="0"/>
              <a:t>An electric device uses the electrical current flowing </a:t>
            </a:r>
            <a:r>
              <a:rPr lang="en-US" sz="2800" dirty="0" smtClean="0"/>
              <a:t>through</a:t>
            </a:r>
            <a:r>
              <a:rPr lang="en-US" sz="2400" dirty="0" smtClean="0"/>
              <a:t> in the device for power(energy!)</a:t>
            </a:r>
          </a:p>
          <a:p>
            <a:pPr lvl="1"/>
            <a:r>
              <a:rPr lang="en-US" sz="2400" dirty="0" smtClean="0"/>
              <a:t>20 percent of the electrical energy used in the United Stated is generated by nuclear power plant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495800"/>
            <a:ext cx="3405451" cy="19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Nuclear Energy: Every atomic nucleus contains energy that is called nuclear energy. This energy can also be transformed to other forms of energy. </a:t>
            </a:r>
          </a:p>
          <a:p>
            <a:pPr lvl="1"/>
            <a:r>
              <a:rPr lang="en-US" dirty="0" smtClean="0"/>
              <a:t>Releasing nuclear energy is difficult! Not like lighting a match! We mist build complex power plants like this: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7" t="11706" r="26152" b="44147"/>
          <a:stretch/>
        </p:blipFill>
        <p:spPr bwMode="auto">
          <a:xfrm>
            <a:off x="2670628" y="3729618"/>
            <a:ext cx="3577772" cy="300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29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Gravitational energy: </a:t>
            </a:r>
            <a:r>
              <a:rPr lang="en-US" sz="3600" smtClean="0"/>
              <a:t>all objects </a:t>
            </a:r>
            <a:r>
              <a:rPr lang="en-US" sz="3600" dirty="0" smtClean="0"/>
              <a:t>that have an ability to be pulled by a gravitational force have gravitational potential energy </a:t>
            </a:r>
          </a:p>
          <a:p>
            <a:pPr lvl="1"/>
            <a:r>
              <a:rPr lang="en-US" sz="2400" dirty="0" smtClean="0"/>
              <a:t>Egg Drop!!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813048"/>
            <a:ext cx="394137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Ability to be stretched and revert back to normal shape</a:t>
            </a:r>
          </a:p>
          <a:p>
            <a:pPr lvl="1"/>
            <a:r>
              <a:rPr lang="en-US" dirty="0" smtClean="0"/>
              <a:t>Tennis racket</a:t>
            </a:r>
          </a:p>
          <a:p>
            <a:pPr lvl="1"/>
            <a:r>
              <a:rPr lang="en-US" dirty="0" smtClean="0"/>
              <a:t>Rubber band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Which of the potential energy types does not belong…(remember there are five types total)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2620963"/>
          </a:xfrm>
        </p:spPr>
        <p:txBody>
          <a:bodyPr numCol="2"/>
          <a:lstStyle/>
          <a:p>
            <a:r>
              <a:rPr lang="en-US" dirty="0" smtClean="0"/>
              <a:t>Elastic</a:t>
            </a:r>
          </a:p>
          <a:p>
            <a:r>
              <a:rPr lang="en-US" dirty="0" smtClean="0"/>
              <a:t>Gravitational</a:t>
            </a:r>
          </a:p>
          <a:p>
            <a:r>
              <a:rPr lang="en-US" dirty="0" smtClean="0"/>
              <a:t>Physical</a:t>
            </a:r>
          </a:p>
          <a:p>
            <a:r>
              <a:rPr lang="en-US" dirty="0" smtClean="0"/>
              <a:t>Chemical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Mechanical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What comes to mind when you hear the word energy?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What is Energy?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What is related to energy?</a:t>
            </a:r>
          </a:p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What causes or stops energy?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90" y="1752600"/>
            <a:ext cx="3733800" cy="498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6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94022"/>
            <a:ext cx="3652837" cy="370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3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1909762" cy="395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77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6"/>
          <a:stretch/>
        </p:blipFill>
        <p:spPr bwMode="auto">
          <a:xfrm>
            <a:off x="4495800" y="2729266"/>
            <a:ext cx="3467100" cy="298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1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5125"/>
            <a:ext cx="43021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7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114800" cy="315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2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763774"/>
            <a:ext cx="4076700" cy="317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03595"/>
            <a:ext cx="4090987" cy="257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80223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5973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an object has energy, it can make things happen. So, </a:t>
            </a:r>
            <a:r>
              <a:rPr lang="en-US" sz="3600" u="sng" dirty="0" smtClean="0"/>
              <a:t>ENERGY is the ability to cause change.</a:t>
            </a:r>
          </a:p>
          <a:p>
            <a:endParaRPr lang="en-US" sz="3600" dirty="0"/>
          </a:p>
          <a:p>
            <a:pPr lvl="1"/>
            <a:r>
              <a:rPr lang="en-US" sz="3100" dirty="0" smtClean="0"/>
              <a:t>Use these ideas to come up with your own definition for energy with your partner.  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6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following picture as one of the 5 potential energy types.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Gravitational </a:t>
            </a: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Electrical</a:t>
            </a:r>
          </a:p>
          <a:p>
            <a:r>
              <a:rPr lang="en-US" dirty="0" smtClean="0"/>
              <a:t>Nuclear</a:t>
            </a:r>
          </a:p>
          <a:p>
            <a:r>
              <a:rPr lang="en-US" dirty="0" smtClean="0"/>
              <a:t>Chemical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214687" cy="402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9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 Lab!!!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Use the following roller coaster to label the highest potential point and the lowest potential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838200" y="3012920"/>
            <a:ext cx="7872605" cy="2473480"/>
          </a:xfrm>
          <a:custGeom>
            <a:avLst/>
            <a:gdLst>
              <a:gd name="connsiteX0" fmla="*/ 0 w 6740337"/>
              <a:gd name="connsiteY0" fmla="*/ 1855294 h 1855294"/>
              <a:gd name="connsiteX1" fmla="*/ 3065171 w 6740337"/>
              <a:gd name="connsiteY1" fmla="*/ 736 h 1855294"/>
              <a:gd name="connsiteX2" fmla="*/ 5215943 w 6740337"/>
              <a:gd name="connsiteY2" fmla="*/ 1623474 h 1855294"/>
              <a:gd name="connsiteX3" fmla="*/ 6478073 w 6740337"/>
              <a:gd name="connsiteY3" fmla="*/ 1005288 h 1855294"/>
              <a:gd name="connsiteX4" fmla="*/ 6735650 w 6740337"/>
              <a:gd name="connsiteY4" fmla="*/ 1108319 h 1855294"/>
              <a:gd name="connsiteX5" fmla="*/ 6619740 w 6740337"/>
              <a:gd name="connsiteY5" fmla="*/ 1005288 h 185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40337" h="1855294">
                <a:moveTo>
                  <a:pt x="0" y="1855294"/>
                </a:moveTo>
                <a:cubicBezTo>
                  <a:pt x="1097923" y="947333"/>
                  <a:pt x="2195847" y="39373"/>
                  <a:pt x="3065171" y="736"/>
                </a:cubicBezTo>
                <a:cubicBezTo>
                  <a:pt x="3934495" y="-37901"/>
                  <a:pt x="4647126" y="1456049"/>
                  <a:pt x="5215943" y="1623474"/>
                </a:cubicBezTo>
                <a:cubicBezTo>
                  <a:pt x="5784760" y="1790899"/>
                  <a:pt x="6224788" y="1091147"/>
                  <a:pt x="6478073" y="1005288"/>
                </a:cubicBezTo>
                <a:cubicBezTo>
                  <a:pt x="6731358" y="919429"/>
                  <a:pt x="6712039" y="1108319"/>
                  <a:pt x="6735650" y="1108319"/>
                </a:cubicBezTo>
                <a:cubicBezTo>
                  <a:pt x="6759261" y="1108319"/>
                  <a:pt x="6689500" y="1056803"/>
                  <a:pt x="6619740" y="1005288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Use the following roller coaster to label the highest potential point and the lowest potential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463639" y="2966171"/>
            <a:ext cx="8316663" cy="1947630"/>
          </a:xfrm>
          <a:custGeom>
            <a:avLst/>
            <a:gdLst>
              <a:gd name="connsiteX0" fmla="*/ 0 w 8316663"/>
              <a:gd name="connsiteY0" fmla="*/ 1786133 h 1947630"/>
              <a:gd name="connsiteX1" fmla="*/ 2730322 w 8316663"/>
              <a:gd name="connsiteY1" fmla="*/ 1206584 h 1947630"/>
              <a:gd name="connsiteX2" fmla="*/ 3361386 w 8316663"/>
              <a:gd name="connsiteY2" fmla="*/ 8849 h 1947630"/>
              <a:gd name="connsiteX3" fmla="*/ 5125792 w 8316663"/>
              <a:gd name="connsiteY3" fmla="*/ 1889164 h 1947630"/>
              <a:gd name="connsiteX4" fmla="*/ 6297769 w 8316663"/>
              <a:gd name="connsiteY4" fmla="*/ 1477040 h 1947630"/>
              <a:gd name="connsiteX5" fmla="*/ 8139448 w 8316663"/>
              <a:gd name="connsiteY5" fmla="*/ 1541435 h 1947630"/>
              <a:gd name="connsiteX6" fmla="*/ 8139448 w 8316663"/>
              <a:gd name="connsiteY6" fmla="*/ 1528556 h 19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663" h="1947630">
                <a:moveTo>
                  <a:pt x="0" y="1786133"/>
                </a:moveTo>
                <a:cubicBezTo>
                  <a:pt x="1085045" y="1644465"/>
                  <a:pt x="2170091" y="1502798"/>
                  <a:pt x="2730322" y="1206584"/>
                </a:cubicBezTo>
                <a:cubicBezTo>
                  <a:pt x="3290553" y="910370"/>
                  <a:pt x="2962141" y="-104914"/>
                  <a:pt x="3361386" y="8849"/>
                </a:cubicBezTo>
                <a:cubicBezTo>
                  <a:pt x="3760631" y="122612"/>
                  <a:pt x="4636395" y="1644466"/>
                  <a:pt x="5125792" y="1889164"/>
                </a:cubicBezTo>
                <a:cubicBezTo>
                  <a:pt x="5615189" y="2133862"/>
                  <a:pt x="5795493" y="1534995"/>
                  <a:pt x="6297769" y="1477040"/>
                </a:cubicBezTo>
                <a:cubicBezTo>
                  <a:pt x="6800045" y="1419085"/>
                  <a:pt x="7832502" y="1532849"/>
                  <a:pt x="8139448" y="1541435"/>
                </a:cubicBezTo>
                <a:cubicBezTo>
                  <a:pt x="8446394" y="1550021"/>
                  <a:pt x="8292921" y="1539288"/>
                  <a:pt x="8139448" y="152855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Use the following roller coaster to label the highest kinetic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838200" y="3732477"/>
            <a:ext cx="7357947" cy="1623076"/>
          </a:xfrm>
          <a:custGeom>
            <a:avLst/>
            <a:gdLst>
              <a:gd name="connsiteX0" fmla="*/ 0 w 7357947"/>
              <a:gd name="connsiteY0" fmla="*/ 749371 h 1623076"/>
              <a:gd name="connsiteX1" fmla="*/ 3206839 w 7357947"/>
              <a:gd name="connsiteY1" fmla="*/ 28154 h 1623076"/>
              <a:gd name="connsiteX2" fmla="*/ 5409126 w 7357947"/>
              <a:gd name="connsiteY2" fmla="*/ 1612255 h 1623076"/>
              <a:gd name="connsiteX3" fmla="*/ 7147774 w 7357947"/>
              <a:gd name="connsiteY3" fmla="*/ 723613 h 1623076"/>
              <a:gd name="connsiteX4" fmla="*/ 7263684 w 7357947"/>
              <a:gd name="connsiteY4" fmla="*/ 684977 h 1623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7947" h="1623076">
                <a:moveTo>
                  <a:pt x="0" y="749371"/>
                </a:moveTo>
                <a:cubicBezTo>
                  <a:pt x="1152659" y="316855"/>
                  <a:pt x="2305318" y="-115660"/>
                  <a:pt x="3206839" y="28154"/>
                </a:cubicBezTo>
                <a:cubicBezTo>
                  <a:pt x="4108360" y="171968"/>
                  <a:pt x="4752304" y="1496345"/>
                  <a:pt x="5409126" y="1612255"/>
                </a:cubicBezTo>
                <a:cubicBezTo>
                  <a:pt x="6065948" y="1728165"/>
                  <a:pt x="6838681" y="878159"/>
                  <a:pt x="7147774" y="723613"/>
                </a:cubicBezTo>
                <a:cubicBezTo>
                  <a:pt x="7456867" y="569067"/>
                  <a:pt x="7360275" y="627022"/>
                  <a:pt x="7263684" y="684977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Use the following roller coaster to label the highest kinetic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Freeform 1"/>
          <p:cNvSpPr/>
          <p:nvPr/>
        </p:nvSpPr>
        <p:spPr>
          <a:xfrm>
            <a:off x="463639" y="2966171"/>
            <a:ext cx="8316663" cy="1947630"/>
          </a:xfrm>
          <a:custGeom>
            <a:avLst/>
            <a:gdLst>
              <a:gd name="connsiteX0" fmla="*/ 0 w 8316663"/>
              <a:gd name="connsiteY0" fmla="*/ 1786133 h 1947630"/>
              <a:gd name="connsiteX1" fmla="*/ 2730322 w 8316663"/>
              <a:gd name="connsiteY1" fmla="*/ 1206584 h 1947630"/>
              <a:gd name="connsiteX2" fmla="*/ 3361386 w 8316663"/>
              <a:gd name="connsiteY2" fmla="*/ 8849 h 1947630"/>
              <a:gd name="connsiteX3" fmla="*/ 5125792 w 8316663"/>
              <a:gd name="connsiteY3" fmla="*/ 1889164 h 1947630"/>
              <a:gd name="connsiteX4" fmla="*/ 6297769 w 8316663"/>
              <a:gd name="connsiteY4" fmla="*/ 1477040 h 1947630"/>
              <a:gd name="connsiteX5" fmla="*/ 8139448 w 8316663"/>
              <a:gd name="connsiteY5" fmla="*/ 1541435 h 1947630"/>
              <a:gd name="connsiteX6" fmla="*/ 8139448 w 8316663"/>
              <a:gd name="connsiteY6" fmla="*/ 1528556 h 194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16663" h="1947630">
                <a:moveTo>
                  <a:pt x="0" y="1786133"/>
                </a:moveTo>
                <a:cubicBezTo>
                  <a:pt x="1085045" y="1644465"/>
                  <a:pt x="2170091" y="1502798"/>
                  <a:pt x="2730322" y="1206584"/>
                </a:cubicBezTo>
                <a:cubicBezTo>
                  <a:pt x="3290553" y="910370"/>
                  <a:pt x="2962141" y="-104914"/>
                  <a:pt x="3361386" y="8849"/>
                </a:cubicBezTo>
                <a:cubicBezTo>
                  <a:pt x="3760631" y="122612"/>
                  <a:pt x="4636395" y="1644466"/>
                  <a:pt x="5125792" y="1889164"/>
                </a:cubicBezTo>
                <a:cubicBezTo>
                  <a:pt x="5615189" y="2133862"/>
                  <a:pt x="5795493" y="1534995"/>
                  <a:pt x="6297769" y="1477040"/>
                </a:cubicBezTo>
                <a:cubicBezTo>
                  <a:pt x="6800045" y="1419085"/>
                  <a:pt x="7832502" y="1532849"/>
                  <a:pt x="8139448" y="1541435"/>
                </a:cubicBezTo>
                <a:cubicBezTo>
                  <a:pt x="8446394" y="1550021"/>
                  <a:pt x="8292921" y="1539288"/>
                  <a:pt x="8139448" y="152855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rmAutofit/>
          </a:bodyPr>
          <a:lstStyle/>
          <a:p>
            <a:r>
              <a:rPr lang="en-US" dirty="0" smtClean="0"/>
              <a:t>Use the following roller coaster to label the highest kinetic point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450761" y="3102836"/>
            <a:ext cx="8624547" cy="3374633"/>
          </a:xfrm>
          <a:custGeom>
            <a:avLst/>
            <a:gdLst>
              <a:gd name="connsiteX0" fmla="*/ 0 w 8624547"/>
              <a:gd name="connsiteY0" fmla="*/ 3014629 h 3374633"/>
              <a:gd name="connsiteX1" fmla="*/ 4018208 w 8624547"/>
              <a:gd name="connsiteY1" fmla="*/ 972 h 3374633"/>
              <a:gd name="connsiteX2" fmla="*/ 7250805 w 8624547"/>
              <a:gd name="connsiteY2" fmla="*/ 3285085 h 3374633"/>
              <a:gd name="connsiteX3" fmla="*/ 8500056 w 8624547"/>
              <a:gd name="connsiteY3" fmla="*/ 2447958 h 3374633"/>
              <a:gd name="connsiteX4" fmla="*/ 8512935 w 8624547"/>
              <a:gd name="connsiteY4" fmla="*/ 2473716 h 337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4547" h="3374633">
                <a:moveTo>
                  <a:pt x="0" y="3014629"/>
                </a:moveTo>
                <a:cubicBezTo>
                  <a:pt x="1404870" y="1485262"/>
                  <a:pt x="2809741" y="-44104"/>
                  <a:pt x="4018208" y="972"/>
                </a:cubicBezTo>
                <a:cubicBezTo>
                  <a:pt x="5226676" y="46048"/>
                  <a:pt x="6503830" y="2877254"/>
                  <a:pt x="7250805" y="3285085"/>
                </a:cubicBezTo>
                <a:cubicBezTo>
                  <a:pt x="7997780" y="3692916"/>
                  <a:pt x="8289701" y="2583186"/>
                  <a:pt x="8500056" y="2447958"/>
                </a:cubicBezTo>
                <a:cubicBezTo>
                  <a:pt x="8710411" y="2312730"/>
                  <a:pt x="8611673" y="2393223"/>
                  <a:pt x="8512935" y="2473716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Elastic Energy : The potential to stretch and reshape</a:t>
            </a:r>
          </a:p>
          <a:p>
            <a:pPr lvl="1"/>
            <a:r>
              <a:rPr lang="en-US" sz="2400" dirty="0" smtClean="0"/>
              <a:t>Crossbow</a:t>
            </a:r>
          </a:p>
          <a:p>
            <a:pPr lvl="1"/>
            <a:r>
              <a:rPr lang="en-US" sz="2400" dirty="0" smtClean="0"/>
              <a:t>Rubber band</a:t>
            </a:r>
          </a:p>
          <a:p>
            <a:pPr lvl="1"/>
            <a:r>
              <a:rPr lang="en-US" sz="2400" dirty="0" smtClean="0"/>
              <a:t>Tennis racket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Describe the following on a fresh piece of paper:</a:t>
            </a:r>
          </a:p>
          <a:p>
            <a:pPr lvl="1"/>
            <a:r>
              <a:rPr lang="en-US" sz="3200" dirty="0" smtClean="0"/>
              <a:t>Energy</a:t>
            </a:r>
          </a:p>
          <a:p>
            <a:pPr lvl="2"/>
            <a:r>
              <a:rPr lang="en-US" sz="3200" dirty="0" smtClean="0"/>
              <a:t>Kinetic energy</a:t>
            </a:r>
          </a:p>
          <a:p>
            <a:pPr lvl="2"/>
            <a:r>
              <a:rPr lang="en-US" sz="3200" dirty="0" smtClean="0"/>
              <a:t>Potential Energy</a:t>
            </a:r>
          </a:p>
          <a:p>
            <a:pPr lvl="3"/>
            <a:r>
              <a:rPr lang="en-US" sz="2800" dirty="0" smtClean="0"/>
              <a:t>Thermal </a:t>
            </a:r>
          </a:p>
          <a:p>
            <a:pPr lvl="3"/>
            <a:r>
              <a:rPr lang="en-US" sz="2800" dirty="0" smtClean="0"/>
              <a:t>Chemical</a:t>
            </a:r>
          </a:p>
          <a:p>
            <a:pPr lvl="3"/>
            <a:r>
              <a:rPr lang="en-US" sz="2800" dirty="0" smtClean="0"/>
              <a:t>Radiant</a:t>
            </a:r>
          </a:p>
          <a:p>
            <a:pPr lvl="3"/>
            <a:r>
              <a:rPr lang="en-US" sz="2800" dirty="0" smtClean="0"/>
              <a:t>Electrical</a:t>
            </a:r>
          </a:p>
          <a:p>
            <a:pPr lvl="3"/>
            <a:r>
              <a:rPr lang="en-US" sz="2800" dirty="0" smtClean="0"/>
              <a:t>Nuclear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come 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 smtClean="0"/>
              <a:t>Kinetic energy: energy an object has due to its motion.</a:t>
            </a:r>
            <a:endParaRPr lang="en-US" dirty="0"/>
          </a:p>
          <a:p>
            <a:pPr lvl="1"/>
            <a:r>
              <a:rPr lang="en-US" sz="3500" dirty="0" smtClean="0"/>
              <a:t>Is it possible for something to have more or less kinetic energy? Discuss with your partner</a:t>
            </a:r>
          </a:p>
        </p:txBody>
      </p:sp>
    </p:spTree>
    <p:extLst>
      <p:ext uri="{BB962C8B-B14F-4D97-AF65-F5344CB8AC3E}">
        <p14:creationId xmlns:p14="http://schemas.microsoft.com/office/powerpoint/2010/main" val="16785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Energy is transforming continually between one form to another all around you!!!</a:t>
            </a:r>
            <a:endParaRPr lang="en-US" sz="3600" dirty="0"/>
          </a:p>
          <a:p>
            <a:pPr lvl="1"/>
            <a:r>
              <a:rPr lang="en-US" sz="3200" dirty="0" smtClean="0"/>
              <a:t>Let think of some examples… </a:t>
            </a:r>
          </a:p>
          <a:p>
            <a:pPr lvl="2"/>
            <a:r>
              <a:rPr lang="en-US" sz="3200" dirty="0" smtClean="0"/>
              <a:t>(Energy Transformations Web)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438400" cy="184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66902"/>
            <a:ext cx="19431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ts3.mm.bing.net/th?id=I.5058303964741846&amp;pid=1.7&amp;w=212&amp;h=132&amp;c=7&amp;rs=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8"/>
          <a:stretch/>
        </p:blipFill>
        <p:spPr bwMode="auto">
          <a:xfrm>
            <a:off x="3962400" y="4659097"/>
            <a:ext cx="2360424" cy="19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Law of Conservation on Energy: energy is never created or destroyed… just transformed into another form!!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and Potential Energy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0" t="28968" r="32398" b="31746"/>
          <a:stretch/>
        </p:blipFill>
        <p:spPr bwMode="auto">
          <a:xfrm>
            <a:off x="533400" y="1371598"/>
            <a:ext cx="7627257" cy="371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Demonstration: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1" t="16865" r="30837" b="45040"/>
          <a:stretch/>
        </p:blipFill>
        <p:spPr bwMode="auto">
          <a:xfrm>
            <a:off x="381000" y="1905000"/>
            <a:ext cx="8244114" cy="38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Generator: transforms kinetic energy into  to Electrical energy! </a:t>
            </a:r>
          </a:p>
          <a:p>
            <a:pPr lvl="1"/>
            <a:r>
              <a:rPr lang="en-US" dirty="0" smtClean="0"/>
              <a:t>Example: Flashlight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types of energy are transformed when we eat and then play or exercise?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one example of a process where energy transforms from one type to the next. The more CORRECT transfers you include the more likely it is that you win this challenge!!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 coasters!!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Lets practice these concepts by making a roller coaster</a:t>
            </a:r>
          </a:p>
          <a:p>
            <a:pPr lvl="1"/>
            <a:r>
              <a:rPr lang="en-US" dirty="0" smtClean="0"/>
              <a:t>Rules and points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Energy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/>
          <a:lstStyle/>
          <a:p>
            <a:r>
              <a:rPr lang="en-US" sz="3200" dirty="0" smtClean="0"/>
              <a:t>What does it mean to be a renewable or nonrenewable resource?</a:t>
            </a:r>
          </a:p>
          <a:p>
            <a:r>
              <a:rPr lang="en-US" sz="3200" dirty="0" smtClean="0"/>
              <a:t>Do you know the different renewable and nonrenewable resources?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Fossil Fuels: Coal, oil, and natural gas made naturally by heat and pressure a long </a:t>
            </a:r>
            <a:r>
              <a:rPr lang="en-US" sz="2800" dirty="0" err="1" smtClean="0"/>
              <a:t>long</a:t>
            </a:r>
            <a:r>
              <a:rPr lang="en-US" sz="2800" dirty="0" smtClean="0"/>
              <a:t> time ago.</a:t>
            </a:r>
          </a:p>
          <a:p>
            <a:pPr lvl="1"/>
            <a:r>
              <a:rPr lang="en-US" sz="2400" dirty="0" smtClean="0"/>
              <a:t>It takes millions of years to replace each drop of gasoline and each lump of coal we use!</a:t>
            </a:r>
          </a:p>
          <a:p>
            <a:pPr lvl="1"/>
            <a:r>
              <a:rPr lang="en-US" sz="2400" dirty="0" smtClean="0"/>
              <a:t>Pollution, pollution, pollution!!!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96888"/>
            <a:ext cx="3962400" cy="2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2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correct answer is YES!!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Kinetic energy depends on two things</a:t>
            </a:r>
          </a:p>
          <a:p>
            <a:pPr lvl="1"/>
            <a:r>
              <a:rPr lang="en-US" sz="3200" dirty="0" smtClean="0"/>
              <a:t>Speed :the faster the object the more kinetic energy it has</a:t>
            </a:r>
          </a:p>
          <a:p>
            <a:pPr lvl="1"/>
            <a:r>
              <a:rPr lang="en-US" sz="3200" dirty="0" smtClean="0"/>
              <a:t>Mass: the heavier the object the more kinetic energy it has</a:t>
            </a:r>
          </a:p>
        </p:txBody>
      </p:sp>
    </p:spTree>
    <p:extLst>
      <p:ext uri="{BB962C8B-B14F-4D97-AF65-F5344CB8AC3E}">
        <p14:creationId xmlns:p14="http://schemas.microsoft.com/office/powerpoint/2010/main" val="35115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Nuclear Energy: unstable nucleuses broken apart to make a HUGE amount of energy compared to fossil fuels. </a:t>
            </a:r>
          </a:p>
          <a:p>
            <a:pPr lvl="1"/>
            <a:r>
              <a:rPr lang="en-US" sz="2800" dirty="0"/>
              <a:t>Much less pollution but it makes a Radioactive </a:t>
            </a:r>
            <a:r>
              <a:rPr lang="en-US" sz="2800" dirty="0" smtClean="0"/>
              <a:t>waste!!!</a:t>
            </a:r>
            <a:endParaRPr lang="en-US" sz="2800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971800" cy="220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ts4.mm.bing.net/th?id=I.4985444146021463&amp;pid=1.7&amp;w=149&amp;h=146&amp;c=7&amp;rs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4126423"/>
            <a:ext cx="2286000" cy="22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Hydroelectricity: </a:t>
            </a:r>
          </a:p>
          <a:p>
            <a:pPr marL="0" indent="0">
              <a:buNone/>
            </a:pPr>
            <a:r>
              <a:rPr lang="en-US" sz="3200" dirty="0" smtClean="0"/>
              <a:t>transforming potential energy of standing water and using it kinetically to create energy.</a:t>
            </a:r>
          </a:p>
          <a:p>
            <a:pPr lvl="1"/>
            <a:r>
              <a:rPr lang="en-US" sz="2800" dirty="0" smtClean="0"/>
              <a:t>Largest renewable resource and is replenished continuously!</a:t>
            </a:r>
          </a:p>
          <a:p>
            <a:pPr lvl="1"/>
            <a:r>
              <a:rPr lang="en-US" sz="2800" dirty="0" smtClean="0"/>
              <a:t>Pollution free BUT disrupts the life cycle of aquatic animals and fish! This has caused a huge decrease in salmon and other fish populations </a:t>
            </a:r>
            <a:r>
              <a:rPr lang="en-US" sz="2800" dirty="0" smtClean="0">
                <a:sym typeface="Wingdings" pitchFamily="2" charset="2"/>
              </a:rPr>
              <a:t>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0890"/>
            <a:ext cx="2466975" cy="195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4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Solar Energy: energy formed from the suns light(radiant energy). </a:t>
            </a:r>
          </a:p>
          <a:p>
            <a:pPr lvl="1"/>
            <a:r>
              <a:rPr lang="en-US" sz="3200" dirty="0" smtClean="0"/>
              <a:t>Solar energy is also considered an </a:t>
            </a:r>
            <a:r>
              <a:rPr lang="en-US" sz="3200" b="1" dirty="0" smtClean="0"/>
              <a:t>inexhaustible resource</a:t>
            </a:r>
            <a:r>
              <a:rPr lang="en-US" sz="3200" dirty="0" smtClean="0"/>
              <a:t>; it can never be used up! 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57107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40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Alternative resources…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Geothermal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6000" dirty="0" smtClean="0"/>
          </a:p>
          <a:p>
            <a:r>
              <a:rPr lang="en-US" sz="3600" dirty="0" smtClean="0"/>
              <a:t>Wind</a:t>
            </a:r>
            <a:endParaRPr lang="en-US" sz="3600" dirty="0"/>
          </a:p>
        </p:txBody>
      </p:sp>
      <p:pic>
        <p:nvPicPr>
          <p:cNvPr id="9220" name="Picture 4" descr="http://media.treehugger.com/assets/images/2011/10/geothermal-power-process-080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3999"/>
            <a:ext cx="4800600" cy="422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09654"/>
            <a:ext cx="2362200" cy="223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5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page 738-739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Energy to power your life</a:t>
            </a:r>
          </a:p>
          <a:p>
            <a:pPr lvl="1"/>
            <a:r>
              <a:rPr lang="en-US" sz="2800" dirty="0" smtClean="0"/>
              <a:t>Done as a class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519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http://www.pbslearningmedia.org/asset/phy03_vid_energysource/?</a:t>
            </a:r>
            <a:r>
              <a:rPr lang="en-US" dirty="0" smtClean="0">
                <a:hlinkClick r:id="rId2"/>
              </a:rPr>
              <a:t>utm_source=teachersdomain_redirect/asset/phy03_vid_energysource/utm_medium=teachersdomain/asset/phy03_vid_energysource/utm_campaign=td_redirects</a:t>
            </a:r>
            <a:r>
              <a:rPr lang="en-US" dirty="0" smtClean="0"/>
              <a:t> adult like reinforcement video about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2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1-5 Premade </a:t>
            </a:r>
            <a:r>
              <a:rPr lang="en-US" smtClean="0">
                <a:sym typeface="Wingdings" panose="05000000000000000000" pitchFamily="2" charset="2"/>
              </a:rPr>
              <a:t>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Energy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Kinetic energy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Changes due to speed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Changes due to mass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11508" r="33961" b="7738"/>
          <a:stretch/>
        </p:blipFill>
        <p:spPr bwMode="auto">
          <a:xfrm>
            <a:off x="5569527" y="152400"/>
            <a:ext cx="3129255" cy="67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7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of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5026152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Potential energy: is energy stored in an object because of its position.</a:t>
            </a:r>
          </a:p>
          <a:p>
            <a:pPr lvl="1"/>
            <a:r>
              <a:rPr lang="en-US" sz="3200" dirty="0" smtClean="0"/>
              <a:t>Is it also possible to have more or less potential energy? Discuss with your partner why or why not.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247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 it is!!!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Potential energy can increase due to height  and/or mass</a:t>
            </a:r>
            <a:r>
              <a:rPr lang="en-US" sz="3200" dirty="0" smtClean="0"/>
              <a:t>.</a:t>
            </a:r>
            <a:endParaRPr lang="en-US" dirty="0" smtClean="0"/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000" dirty="0" smtClean="0"/>
              <a:t>The higher the object the more potential energy it has. </a:t>
            </a:r>
          </a:p>
          <a:p>
            <a:pPr marL="54864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000" dirty="0" smtClean="0"/>
              <a:t>The heavier the object the more potential energy it has. </a:t>
            </a:r>
          </a:p>
        </p:txBody>
      </p:sp>
    </p:spTree>
    <p:extLst>
      <p:ext uri="{BB962C8B-B14F-4D97-AF65-F5344CB8AC3E}">
        <p14:creationId xmlns:p14="http://schemas.microsoft.com/office/powerpoint/2010/main" val="35613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 Question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0472"/>
            <a:ext cx="4554107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295400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Use what you know to answer the question in the following picture…</a:t>
            </a:r>
          </a:p>
        </p:txBody>
      </p:sp>
    </p:spTree>
    <p:extLst>
      <p:ext uri="{BB962C8B-B14F-4D97-AF65-F5344CB8AC3E}">
        <p14:creationId xmlns:p14="http://schemas.microsoft.com/office/powerpoint/2010/main" val="21249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12549</TotalTime>
  <Words>1210</Words>
  <Application>Microsoft Office PowerPoint</Application>
  <PresentationFormat>On-screen Show (4:3)</PresentationFormat>
  <Paragraphs>221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Calibri</vt:lpstr>
      <vt:lpstr>Georgia</vt:lpstr>
      <vt:lpstr>Lucida Sans Unicode</vt:lpstr>
      <vt:lpstr>Verdana</vt:lpstr>
      <vt:lpstr>Wingdings</vt:lpstr>
      <vt:lpstr>Wingdings 2</vt:lpstr>
      <vt:lpstr>Wingdings 3</vt:lpstr>
      <vt:lpstr>Civic</vt:lpstr>
      <vt:lpstr>Concourse</vt:lpstr>
      <vt:lpstr>Energy</vt:lpstr>
      <vt:lpstr>Bell Work</vt:lpstr>
      <vt:lpstr>Energy</vt:lpstr>
      <vt:lpstr>Energy of motion</vt:lpstr>
      <vt:lpstr>The correct answer is YES!!</vt:lpstr>
      <vt:lpstr>Energy of motion</vt:lpstr>
      <vt:lpstr>Energy of Position</vt:lpstr>
      <vt:lpstr>Yes it is!!!</vt:lpstr>
      <vt:lpstr>Exit Ticket Question</vt:lpstr>
      <vt:lpstr>Questions</vt:lpstr>
      <vt:lpstr>Forms of Kinetic energy</vt:lpstr>
      <vt:lpstr>Forms of Kinetic energy</vt:lpstr>
      <vt:lpstr>Forms of Kinetic energy</vt:lpstr>
      <vt:lpstr>Forms of Potential energy</vt:lpstr>
      <vt:lpstr>Forms of energy</vt:lpstr>
      <vt:lpstr>Forms of Potential Energy</vt:lpstr>
      <vt:lpstr>Forms of Potential energy</vt:lpstr>
      <vt:lpstr>Elastic potential energy</vt:lpstr>
      <vt:lpstr>Which of the potential energy types does not belong…(remember there are five types total)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Identify the following picture as one of the 5 potential energy types. </vt:lpstr>
      <vt:lpstr>Roller coaster Lab!!!</vt:lpstr>
      <vt:lpstr>Use the following roller coaster to label the highest potential point and the lowest potential point</vt:lpstr>
      <vt:lpstr>Use the following roller coaster to label the highest potential point and the lowest potential point</vt:lpstr>
      <vt:lpstr>Use the following roller coaster to label the highest kinetic point</vt:lpstr>
      <vt:lpstr>Use the following roller coaster to label the highest kinetic point</vt:lpstr>
      <vt:lpstr>Use the following roller coaster to label the highest kinetic point</vt:lpstr>
      <vt:lpstr>Forms of Potential energy</vt:lpstr>
      <vt:lpstr>Questions </vt:lpstr>
      <vt:lpstr>As you come in…</vt:lpstr>
      <vt:lpstr>Energy Transformations</vt:lpstr>
      <vt:lpstr>Energy Transformations</vt:lpstr>
      <vt:lpstr>Kinetic and Potential Energy </vt:lpstr>
      <vt:lpstr>Energy Transformations</vt:lpstr>
      <vt:lpstr>Energy Transformations</vt:lpstr>
      <vt:lpstr>Energy Transformations</vt:lpstr>
      <vt:lpstr>Challenge</vt:lpstr>
      <vt:lpstr>Roller coasters!!</vt:lpstr>
      <vt:lpstr>Sources of Energy</vt:lpstr>
      <vt:lpstr>Nonrenewable</vt:lpstr>
      <vt:lpstr>Nonrenewable </vt:lpstr>
      <vt:lpstr>Renewable Resources</vt:lpstr>
      <vt:lpstr>Renewable Resources</vt:lpstr>
      <vt:lpstr>Other Alternative resources…</vt:lpstr>
      <vt:lpstr>LAB page 738-739</vt:lpstr>
      <vt:lpstr> </vt:lpstr>
      <vt:lpstr>Stations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Energy Resources</dc:title>
  <dc:creator>cc</dc:creator>
  <cp:lastModifiedBy>RhoaCi</cp:lastModifiedBy>
  <cp:revision>39</cp:revision>
  <cp:lastPrinted>2017-10-06T14:18:59Z</cp:lastPrinted>
  <dcterms:created xsi:type="dcterms:W3CDTF">2012-09-18T22:23:18Z</dcterms:created>
  <dcterms:modified xsi:type="dcterms:W3CDTF">2017-10-06T17:30:17Z</dcterms:modified>
</cp:coreProperties>
</file>